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4" r:id="rId4"/>
    <p:sldId id="265" r:id="rId5"/>
    <p:sldId id="258" r:id="rId6"/>
    <p:sldId id="266" r:id="rId7"/>
    <p:sldId id="260" r:id="rId8"/>
    <p:sldId id="261" r:id="rId9"/>
    <p:sldId id="267" r:id="rId10"/>
    <p:sldId id="268" r:id="rId11"/>
    <p:sldId id="262" r:id="rId12"/>
    <p:sldId id="270" r:id="rId13"/>
    <p:sldId id="269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BCC3-F7F5-49E9-A0FB-2DC136E4EA21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4754-34DB-48D7-BECD-C3A3B33F74A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476BCC3-F7F5-49E9-A0FB-2DC136E4EA21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5554754-34DB-48D7-BECD-C3A3B33F74A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401888"/>
            <a:ext cx="8458200" cy="1470025"/>
          </a:xfrm>
        </p:spPr>
        <p:txBody>
          <a:bodyPr/>
          <a:lstStyle/>
          <a:p>
            <a:pPr algn="ctr"/>
            <a:r>
              <a:rPr lang="ru-RU" dirty="0" smtClean="0"/>
              <a:t>Исследовательская работа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5109" y="2967335"/>
            <a:ext cx="84737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Исследовательская работа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54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Содержание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Введение</a:t>
            </a:r>
            <a:r>
              <a:rPr lang="ru-RU" dirty="0" smtClean="0"/>
              <a:t>…………………………………………..………………………...</a:t>
            </a:r>
            <a:r>
              <a:rPr lang="ru-RU" dirty="0"/>
              <a:t>3</a:t>
            </a:r>
          </a:p>
          <a:p>
            <a:pPr marL="0" indent="0">
              <a:buNone/>
            </a:pPr>
            <a:r>
              <a:rPr lang="ru-RU" dirty="0"/>
              <a:t>1.Статус студента</a:t>
            </a:r>
            <a:r>
              <a:rPr lang="ru-RU" dirty="0" smtClean="0"/>
              <a:t>………………………….………………………………...</a:t>
            </a:r>
            <a:r>
              <a:rPr lang="ru-RU" dirty="0"/>
              <a:t>7</a:t>
            </a:r>
          </a:p>
          <a:p>
            <a:pPr marL="0" indent="0">
              <a:buNone/>
            </a:pPr>
            <a:r>
              <a:rPr lang="ru-RU" dirty="0"/>
              <a:t>2.Университетская жизнь</a:t>
            </a:r>
            <a:r>
              <a:rPr lang="ru-RU" dirty="0" smtClean="0"/>
              <a:t>……………….……..………………………..….</a:t>
            </a:r>
            <a:r>
              <a:rPr lang="ru-RU" dirty="0"/>
              <a:t>9</a:t>
            </a:r>
          </a:p>
          <a:p>
            <a:pPr marL="0" indent="0">
              <a:buNone/>
            </a:pPr>
            <a:r>
              <a:rPr lang="ru-RU" dirty="0"/>
              <a:t>3. Быт и досуг </a:t>
            </a:r>
            <a:r>
              <a:rPr lang="ru-RU" dirty="0" smtClean="0"/>
              <a:t>………………………………………………………………</a:t>
            </a:r>
            <a:r>
              <a:rPr lang="ru-RU" dirty="0"/>
              <a:t>14</a:t>
            </a:r>
          </a:p>
          <a:p>
            <a:pPr marL="301943" lvl="1" indent="0">
              <a:buNone/>
            </a:pPr>
            <a:r>
              <a:rPr lang="ru-RU" dirty="0"/>
              <a:t>3.1Повседневная жизнь</a:t>
            </a:r>
            <a:r>
              <a:rPr lang="ru-RU" dirty="0" smtClean="0"/>
              <a:t>…………………….………………………………….....</a:t>
            </a:r>
            <a:r>
              <a:rPr lang="ru-RU" dirty="0"/>
              <a:t>14</a:t>
            </a:r>
          </a:p>
          <a:p>
            <a:pPr marL="301943" lvl="1" indent="0">
              <a:buNone/>
            </a:pPr>
            <a:r>
              <a:rPr lang="ru-RU" dirty="0"/>
              <a:t>3.2 Развлечения и отдых</a:t>
            </a:r>
            <a:r>
              <a:rPr lang="ru-RU" dirty="0" smtClean="0"/>
              <a:t>………………..………………………………………...</a:t>
            </a:r>
            <a:r>
              <a:rPr lang="ru-RU" dirty="0"/>
              <a:t>19</a:t>
            </a:r>
          </a:p>
          <a:p>
            <a:pPr marL="0" indent="0">
              <a:buNone/>
            </a:pPr>
            <a:r>
              <a:rPr lang="ru-RU" dirty="0"/>
              <a:t>Заключение</a:t>
            </a:r>
            <a:r>
              <a:rPr lang="ru-RU" dirty="0" smtClean="0"/>
              <a:t>…………..……………………….…………………………….</a:t>
            </a:r>
            <a:r>
              <a:rPr lang="ru-RU" dirty="0"/>
              <a:t>23</a:t>
            </a:r>
          </a:p>
          <a:p>
            <a:pPr marL="0" indent="0">
              <a:buNone/>
            </a:pPr>
            <a:r>
              <a:rPr lang="ru-RU" dirty="0"/>
              <a:t>Список использованных источников и литературы </a:t>
            </a:r>
            <a:r>
              <a:rPr lang="ru-RU" dirty="0" smtClean="0"/>
              <a:t>………………....…24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Таким образом, мы видим, что задачи работы, поставленные во введении, реализуются в содержании работы.  По каждому пункту после изучения, делаются собственные выводы исследователя.</a:t>
            </a:r>
            <a:endParaRPr lang="ru-RU" b="1" dirty="0"/>
          </a:p>
          <a:p>
            <a:pPr marL="0" indent="0" algn="ctr">
              <a:buNone/>
            </a:pP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будет выглядеть содержание работы: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534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7786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Объект – определённая часть научных знаний, </a:t>
            </a:r>
            <a:r>
              <a:rPr lang="ru-RU" dirty="0" smtClean="0"/>
              <a:t>сфера подвергающаяся </a:t>
            </a:r>
            <a:r>
              <a:rPr lang="ru-RU" dirty="0"/>
              <a:t>исследованию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Предмет – конкретный аспект проблемы, занимаясь рассмотрением которого авторами познаётся целостный объект, обозначаются и выделяются его характерные свойства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следующих 2х слайдах вы увидите разные примеры постановки цели, задач, объекта и предмета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 и объект исследования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256689" y="6021288"/>
            <a:ext cx="484632" cy="6926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5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Пример №1 </a:t>
            </a:r>
          </a:p>
          <a:p>
            <a:pPr marL="0" indent="0" algn="just">
              <a:buNone/>
            </a:pPr>
            <a:r>
              <a:rPr lang="ru-RU" b="1" dirty="0"/>
              <a:t>Тема: «Быт и досуг российского студенчества в  XIX и XXI в. История и современность</a:t>
            </a:r>
            <a:r>
              <a:rPr lang="ru-RU" b="1" dirty="0" smtClean="0"/>
              <a:t>»</a:t>
            </a:r>
          </a:p>
          <a:p>
            <a:pPr marL="0" indent="0" algn="just">
              <a:buNone/>
            </a:pPr>
            <a:r>
              <a:rPr lang="ru-RU" b="1" dirty="0" smtClean="0"/>
              <a:t>Цель работы: </a:t>
            </a:r>
          </a:p>
          <a:p>
            <a:pPr marL="0" indent="0" algn="just">
              <a:buNone/>
            </a:pPr>
            <a:r>
              <a:rPr lang="ru-RU" dirty="0" smtClean="0"/>
              <a:t>Сравнить </a:t>
            </a:r>
            <a:r>
              <a:rPr lang="ru-RU" dirty="0"/>
              <a:t>повседневную жизнь российских студентов XIX и XXI века, определить ее особенности в рассматриваемые эпохи. </a:t>
            </a:r>
          </a:p>
          <a:p>
            <a:pPr marL="0" indent="0" algn="just">
              <a:buNone/>
            </a:pPr>
            <a:r>
              <a:rPr lang="ru-RU" b="1" dirty="0" smtClean="0"/>
              <a:t>Задачи:</a:t>
            </a:r>
            <a:endParaRPr lang="ru-RU" b="1" dirty="0"/>
          </a:p>
          <a:p>
            <a:pPr marL="0" indent="0" algn="just">
              <a:buNone/>
            </a:pPr>
            <a:r>
              <a:rPr lang="ru-RU" dirty="0"/>
              <a:t>-рассмотреть и сравнить  статус студента в изучаемые эпохи;</a:t>
            </a:r>
          </a:p>
          <a:p>
            <a:pPr marL="0" indent="0" algn="just">
              <a:buNone/>
            </a:pPr>
            <a:r>
              <a:rPr lang="ru-RU" dirty="0"/>
              <a:t>-охарактеризовать учебный процесс студентов в рассматриваемые эпохи; </a:t>
            </a:r>
          </a:p>
          <a:p>
            <a:pPr marL="0" indent="0" algn="just">
              <a:buNone/>
            </a:pPr>
            <a:r>
              <a:rPr lang="ru-RU" dirty="0"/>
              <a:t>-выделить особенности бытовой жизни студентов в рассматриваемые эпохи;</a:t>
            </a:r>
          </a:p>
          <a:p>
            <a:pPr marL="0" indent="0" algn="just">
              <a:buNone/>
            </a:pPr>
            <a:r>
              <a:rPr lang="ru-RU" dirty="0"/>
              <a:t>-выделить особенности досуга студентов в рассматриваемые эпохи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Объектом изучения в данной работе будет </a:t>
            </a:r>
            <a:r>
              <a:rPr lang="ru-RU" b="1" dirty="0" smtClean="0"/>
              <a:t>студенчество</a:t>
            </a:r>
          </a:p>
          <a:p>
            <a:pPr marL="0" indent="0" algn="just">
              <a:buNone/>
            </a:pPr>
            <a:r>
              <a:rPr lang="ru-RU" dirty="0" smtClean="0"/>
              <a:t>Предмет: </a:t>
            </a:r>
            <a:r>
              <a:rPr lang="ru-RU" b="1" dirty="0" smtClean="0"/>
              <a:t>повседневная жизнь </a:t>
            </a:r>
            <a:r>
              <a:rPr lang="ru-RU" dirty="0" smtClean="0"/>
              <a:t>студентов </a:t>
            </a:r>
            <a:r>
              <a:rPr lang="en-US" dirty="0" smtClean="0"/>
              <a:t>XIX  </a:t>
            </a:r>
            <a:r>
              <a:rPr lang="ru-RU" dirty="0" smtClean="0"/>
              <a:t>и </a:t>
            </a:r>
            <a:r>
              <a:rPr lang="en-US" dirty="0" smtClean="0"/>
              <a:t>XXI</a:t>
            </a:r>
            <a:r>
              <a:rPr lang="ru-RU" dirty="0" smtClean="0"/>
              <a:t> вв.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определения объекта и предмета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142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6805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Пример №2:</a:t>
            </a:r>
          </a:p>
          <a:p>
            <a:r>
              <a:rPr lang="ru-RU" dirty="0" smtClean="0"/>
              <a:t>Тема</a:t>
            </a:r>
            <a:r>
              <a:rPr lang="ru-RU" dirty="0"/>
              <a:t>: </a:t>
            </a:r>
            <a:r>
              <a:rPr lang="ru-RU" dirty="0" smtClean="0"/>
              <a:t>«Организация </a:t>
            </a:r>
            <a:r>
              <a:rPr lang="ru-RU" dirty="0"/>
              <a:t>школьной реформы Екатерины II в </a:t>
            </a:r>
            <a:r>
              <a:rPr lang="ru-RU" dirty="0" smtClean="0"/>
              <a:t>Сибири»</a:t>
            </a:r>
          </a:p>
          <a:p>
            <a:r>
              <a:rPr lang="ru-RU" dirty="0"/>
              <a:t>Цель: комплексное исследование организации школьной реформы Екатерины II в Сибири</a:t>
            </a:r>
            <a:r>
              <a:rPr lang="ru-RU" dirty="0" smtClean="0"/>
              <a:t>.</a:t>
            </a:r>
          </a:p>
          <a:p>
            <a:r>
              <a:rPr lang="ru-RU" dirty="0"/>
              <a:t>Задачи: </a:t>
            </a:r>
            <a:endParaRPr lang="ru-RU" dirty="0" smtClean="0"/>
          </a:p>
          <a:p>
            <a:pPr marL="581343" lvl="2" indent="0">
              <a:buNone/>
            </a:pPr>
            <a:r>
              <a:rPr lang="ru-RU" dirty="0" smtClean="0"/>
              <a:t>1</a:t>
            </a:r>
            <a:r>
              <a:rPr lang="ru-RU" dirty="0"/>
              <a:t>.	рассмотреть эволюцию взглядов Екатерины II на образование;</a:t>
            </a:r>
          </a:p>
          <a:p>
            <a:pPr marL="581343" lvl="2" indent="0">
              <a:buNone/>
            </a:pPr>
            <a:r>
              <a:rPr lang="ru-RU" dirty="0"/>
              <a:t>2.	проанализировать условия подготовки школьной реформы 1782−1786 </a:t>
            </a:r>
            <a:r>
              <a:rPr lang="ru-RU" dirty="0" err="1"/>
              <a:t>гг</a:t>
            </a:r>
            <a:r>
              <a:rPr lang="ru-RU" dirty="0"/>
              <a:t>; </a:t>
            </a:r>
          </a:p>
          <a:p>
            <a:pPr marL="581343" lvl="2" indent="0">
              <a:buNone/>
            </a:pPr>
            <a:r>
              <a:rPr lang="ru-RU" dirty="0"/>
              <a:t>3.	изучить реализацию школьной реформы в Сибири;</a:t>
            </a:r>
          </a:p>
          <a:p>
            <a:pPr marL="581343" lvl="2" indent="0">
              <a:buNone/>
            </a:pPr>
            <a:r>
              <a:rPr lang="ru-RU" dirty="0"/>
              <a:t>4.	выявить проблемы, связанные с функционированием главных и малых народных училищ на территории Сибири.</a:t>
            </a:r>
          </a:p>
          <a:p>
            <a:r>
              <a:rPr lang="ru-RU" dirty="0"/>
              <a:t>Объектом изучения стала </a:t>
            </a:r>
            <a:r>
              <a:rPr lang="ru-RU" b="1" dirty="0"/>
              <a:t>система школьного образования в Российской империи во 2-й половине XVIII в</a:t>
            </a:r>
            <a:r>
              <a:rPr lang="ru-RU" dirty="0"/>
              <a:t>.</a:t>
            </a:r>
          </a:p>
          <a:p>
            <a:r>
              <a:rPr lang="ru-RU" dirty="0"/>
              <a:t>Предметом исследования выступает </a:t>
            </a:r>
            <a:r>
              <a:rPr lang="ru-RU" b="1" dirty="0"/>
              <a:t>организация и деятельность главных и малых народных училищ</a:t>
            </a:r>
            <a:r>
              <a:rPr lang="ru-RU" dirty="0"/>
              <a:t> в Сибири.</a:t>
            </a:r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На данном слайде представлены примеры постановки цели, задач, объекта и предмета. </a:t>
            </a:r>
          </a:p>
          <a:p>
            <a:pPr marL="0" indent="0" algn="ctr">
              <a:buNone/>
            </a:pPr>
            <a:r>
              <a:rPr lang="ru-RU" dirty="0" smtClean="0"/>
              <a:t>Как видим, объектом выступает </a:t>
            </a:r>
            <a:r>
              <a:rPr lang="ru-RU" b="1" dirty="0" smtClean="0"/>
              <a:t>школьное образование в Российской империи </a:t>
            </a:r>
            <a:r>
              <a:rPr lang="ru-RU" dirty="0" smtClean="0"/>
              <a:t>в целом. А предмет вычленяется из объекта, он более узкий. Автор берет в качестве предмета рассмотрения не всю систему образования, а конкретно </a:t>
            </a:r>
            <a:r>
              <a:rPr lang="ru-RU" b="1" dirty="0" smtClean="0"/>
              <a:t>малые и главные училища, и не во всей империи, а только в Сибири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определения объекта и предмета исследования: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458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53285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b="1" dirty="0" smtClean="0"/>
              <a:t>Источники</a:t>
            </a:r>
            <a:r>
              <a:rPr lang="ru-RU" sz="1400" dirty="0" smtClean="0"/>
              <a:t> </a:t>
            </a:r>
            <a:r>
              <a:rPr lang="ru-RU" sz="1400" dirty="0"/>
              <a:t>– памятники материальной и духовной культуры, которые являются результатом определенных событий, явлений и процессов, несущие определенную </a:t>
            </a:r>
            <a:r>
              <a:rPr lang="ru-RU" sz="1400" dirty="0" smtClean="0"/>
              <a:t>информацию. </a:t>
            </a:r>
          </a:p>
          <a:p>
            <a:pPr marL="0" indent="0" algn="just">
              <a:buNone/>
            </a:pPr>
            <a:endParaRPr lang="ru-RU" sz="1400" dirty="0" smtClean="0"/>
          </a:p>
          <a:p>
            <a:pPr marL="0" indent="0" algn="just">
              <a:buNone/>
            </a:pPr>
            <a:r>
              <a:rPr lang="ru-RU" sz="1400" b="1" dirty="0" smtClean="0"/>
              <a:t>К источникам относятся:</a:t>
            </a:r>
          </a:p>
          <a:p>
            <a:pPr marL="0" indent="0" algn="just">
              <a:buNone/>
            </a:pPr>
            <a:r>
              <a:rPr lang="ru-RU" sz="1400" dirty="0" smtClean="0"/>
              <a:t>•</a:t>
            </a:r>
            <a:r>
              <a:rPr lang="ru-RU" sz="1400" dirty="0"/>
              <a:t>	</a:t>
            </a:r>
            <a:r>
              <a:rPr lang="ru-RU" sz="1400" b="1" dirty="0"/>
              <a:t>нормативно-правовые документы </a:t>
            </a:r>
            <a:r>
              <a:rPr lang="ru-RU" sz="1400" dirty="0"/>
              <a:t>– законы и </a:t>
            </a:r>
            <a:r>
              <a:rPr lang="ru-RU" sz="1400" dirty="0" smtClean="0"/>
              <a:t>подзаконные </a:t>
            </a:r>
            <a:r>
              <a:rPr lang="ru-RU" sz="1400" dirty="0"/>
              <a:t>акты, </a:t>
            </a:r>
            <a:r>
              <a:rPr lang="ru-RU" sz="1400" dirty="0" smtClean="0"/>
              <a:t>локальные </a:t>
            </a:r>
            <a:r>
              <a:rPr lang="ru-RU" sz="1400" dirty="0"/>
              <a:t>нормативно-правовые документы);</a:t>
            </a:r>
          </a:p>
          <a:p>
            <a:pPr marL="0" indent="0" algn="just">
              <a:buNone/>
            </a:pPr>
            <a:r>
              <a:rPr lang="ru-RU" sz="1400" dirty="0"/>
              <a:t>•	</a:t>
            </a:r>
            <a:r>
              <a:rPr lang="ru-RU" sz="1400" b="1" dirty="0"/>
              <a:t>архивные материалы</a:t>
            </a:r>
            <a:r>
              <a:rPr lang="ru-RU" sz="1400" dirty="0"/>
              <a:t>, содержащие в себе комплексы делопроизводственной документации государственных, центральных отраслевых и местных органов власти, хозяйственных и общественных организаций, личных фондов и коллекций;</a:t>
            </a:r>
          </a:p>
          <a:p>
            <a:pPr marL="0" indent="0" algn="just">
              <a:buNone/>
            </a:pPr>
            <a:r>
              <a:rPr lang="ru-RU" sz="1400" dirty="0"/>
              <a:t>•	</a:t>
            </a:r>
            <a:r>
              <a:rPr lang="ru-RU" sz="1400" b="1" dirty="0"/>
              <a:t>статистические материалы</a:t>
            </a:r>
            <a:r>
              <a:rPr lang="ru-RU" sz="1400" dirty="0"/>
              <a:t> </a:t>
            </a:r>
            <a:endParaRPr lang="ru-RU" sz="1400" dirty="0" smtClean="0"/>
          </a:p>
          <a:p>
            <a:pPr marL="0" indent="0" algn="just">
              <a:buNone/>
            </a:pPr>
            <a:r>
              <a:rPr lang="ru-RU" sz="1400" dirty="0" smtClean="0"/>
              <a:t>•</a:t>
            </a:r>
            <a:r>
              <a:rPr lang="ru-RU" sz="1400" dirty="0"/>
              <a:t>	</a:t>
            </a:r>
            <a:r>
              <a:rPr lang="ru-RU" sz="1400" b="1" dirty="0"/>
              <a:t>материалы периодической печати </a:t>
            </a:r>
            <a:r>
              <a:rPr lang="ru-RU" sz="1400" dirty="0"/>
              <a:t>– статьи, сообщения, хроника из газет и журналов международного, всероссийского, регионального и местного уровня;</a:t>
            </a:r>
          </a:p>
          <a:p>
            <a:pPr marL="0" indent="0" algn="just">
              <a:buNone/>
            </a:pPr>
            <a:r>
              <a:rPr lang="ru-RU" sz="1400" dirty="0"/>
              <a:t>•	</a:t>
            </a:r>
            <a:r>
              <a:rPr lang="ru-RU" sz="1400" b="1" dirty="0"/>
              <a:t>мемуары и воспоминания</a:t>
            </a:r>
            <a:r>
              <a:rPr lang="ru-RU" sz="1400" dirty="0"/>
              <a:t> (опубликованные и неопубликованные материалы личного происхождения);</a:t>
            </a:r>
          </a:p>
          <a:p>
            <a:pPr marL="0" indent="0" algn="just">
              <a:buNone/>
            </a:pPr>
            <a:r>
              <a:rPr lang="ru-RU" sz="1400" dirty="0"/>
              <a:t>•	</a:t>
            </a:r>
            <a:r>
              <a:rPr lang="ru-RU" sz="1400" b="1" dirty="0"/>
              <a:t>материалы сети Интернет</a:t>
            </a:r>
            <a:r>
              <a:rPr lang="ru-RU" sz="1400" dirty="0"/>
              <a:t> – сведения </a:t>
            </a:r>
            <a:r>
              <a:rPr lang="ru-RU" sz="1400" b="1" dirty="0"/>
              <a:t>официальных</a:t>
            </a:r>
            <a:r>
              <a:rPr lang="ru-RU" sz="1400" dirty="0"/>
              <a:t> сайтов государственных ведомств, общественных организаций и др.;</a:t>
            </a:r>
          </a:p>
          <a:p>
            <a:pPr marL="0" indent="0" algn="just">
              <a:buNone/>
            </a:pPr>
            <a:r>
              <a:rPr lang="ru-RU" sz="1400" dirty="0"/>
              <a:t>•	</a:t>
            </a:r>
            <a:r>
              <a:rPr lang="ru-RU" sz="1400" b="1" dirty="0"/>
              <a:t>фото-, аудио-, видео- документы </a:t>
            </a:r>
            <a:r>
              <a:rPr lang="ru-RU" sz="1400" dirty="0"/>
              <a:t>и пр. </a:t>
            </a:r>
          </a:p>
          <a:p>
            <a:pPr marL="0" indent="0" algn="just">
              <a:buNone/>
            </a:pPr>
            <a:r>
              <a:rPr lang="ru-RU" sz="1400" dirty="0"/>
              <a:t>•	</a:t>
            </a:r>
            <a:r>
              <a:rPr lang="ru-RU" sz="1400" b="1" dirty="0"/>
              <a:t>предметы материальной и духовной культуры</a:t>
            </a:r>
            <a:r>
              <a:rPr lang="ru-RU" sz="1400" dirty="0"/>
              <a:t> (археологические артефакты и др.).</a:t>
            </a:r>
          </a:p>
          <a:p>
            <a:pPr marL="0" indent="0" algn="just">
              <a:buNone/>
            </a:pPr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Источниковая</a:t>
            </a:r>
            <a:r>
              <a:rPr lang="ru-RU" dirty="0" smtClean="0"/>
              <a:t> база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338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Это ответ на вопрос: «Почему следует заниматься изучением </a:t>
            </a:r>
            <a:r>
              <a:rPr lang="ru-RU" dirty="0" smtClean="0"/>
              <a:t>именно этой темы?»</a:t>
            </a:r>
          </a:p>
          <a:p>
            <a:pPr marL="0" indent="0">
              <a:buNone/>
            </a:pPr>
            <a:r>
              <a:rPr lang="ru-RU" dirty="0" smtClean="0"/>
              <a:t>Актуальность работ по истории и краеведению определяется:</a:t>
            </a:r>
          </a:p>
          <a:p>
            <a:r>
              <a:rPr lang="ru-RU" dirty="0" smtClean="0"/>
              <a:t>Важностью изучения темы на современном этапе (например, какая-то проблема, которая является злободневной и сегодня)</a:t>
            </a:r>
          </a:p>
          <a:p>
            <a:r>
              <a:rPr lang="ru-RU" dirty="0" smtClean="0"/>
              <a:t>Малоизученностью темы либо появлением каких-то новых сведений, документов, новой </a:t>
            </a:r>
            <a:r>
              <a:rPr lang="ru-RU" dirty="0"/>
              <a:t>и</a:t>
            </a:r>
            <a:r>
              <a:rPr lang="ru-RU" dirty="0" smtClean="0"/>
              <a:t>нформации, которую исследователь вводит в научный оборот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206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/>
              <a:t>Пример №1:</a:t>
            </a:r>
            <a:r>
              <a:rPr lang="ru-RU" dirty="0" smtClean="0"/>
              <a:t> Важно изучать историю Великой Отечественной войны в целом, и ее отдельных страниц в частности. Почему? Важно сохранить память, важно не позволить переписать историю в угоду политике, важно не допустить повторения трагических событий 40-х годов ХХ века… (в данном случае возможны другие разнообразные  варианты)</a:t>
            </a:r>
          </a:p>
          <a:p>
            <a:pPr algn="just"/>
            <a:r>
              <a:rPr lang="ru-RU" b="1" dirty="0" smtClean="0"/>
              <a:t>Пример №2:</a:t>
            </a:r>
            <a:r>
              <a:rPr lang="ru-RU" dirty="0" smtClean="0"/>
              <a:t> Наше исследование актуально, поскольку выбранная тема является важной, но она слабо изучена (вариант:  обнаружены новые источники, позволяющие по-новому взглянуть на события)</a:t>
            </a:r>
          </a:p>
          <a:p>
            <a:pPr algn="just"/>
            <a:r>
              <a:rPr lang="ru-RU" b="1" dirty="0" smtClean="0"/>
              <a:t>Пример№ 3:</a:t>
            </a:r>
            <a:r>
              <a:rPr lang="ru-RU" dirty="0" smtClean="0"/>
              <a:t> Мы изучаем процессы, происходившие в </a:t>
            </a:r>
            <a:r>
              <a:rPr lang="en-US" dirty="0" smtClean="0"/>
              <a:t>XIX</a:t>
            </a:r>
            <a:r>
              <a:rPr lang="ru-RU" dirty="0" smtClean="0"/>
              <a:t> веке, поскольку важно учитывать опыт прошлого на современном этапе</a:t>
            </a:r>
          </a:p>
          <a:p>
            <a:pPr marL="0" indent="0" algn="ctr">
              <a:buNone/>
            </a:pPr>
            <a:r>
              <a:rPr lang="ru-RU" b="1" dirty="0" smtClean="0"/>
              <a:t>На слайде перечислены не все варианты постановки актуальности темы, их множество</a:t>
            </a:r>
          </a:p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актуальности: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054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smtClean="0"/>
              <a:t>Тема исследования: </a:t>
            </a:r>
          </a:p>
          <a:p>
            <a:r>
              <a:rPr lang="ru-RU" b="1" i="1" dirty="0"/>
              <a:t>«Организация школьной реформы Екатерины II в Сибири</a:t>
            </a:r>
            <a:r>
              <a:rPr lang="ru-RU" b="1" i="1" dirty="0" smtClean="0"/>
              <a:t>»</a:t>
            </a:r>
          </a:p>
          <a:p>
            <a:r>
              <a:rPr lang="ru-RU" i="1" dirty="0"/>
              <a:t>Актуальность: </a:t>
            </a:r>
            <a:endParaRPr lang="ru-RU" i="1" dirty="0" smtClean="0"/>
          </a:p>
          <a:p>
            <a:pPr algn="just"/>
            <a:r>
              <a:rPr lang="ru-RU" i="1" dirty="0" smtClean="0"/>
              <a:t>Эпоха </a:t>
            </a:r>
            <a:r>
              <a:rPr lang="ru-RU" i="1" dirty="0"/>
              <a:t>Е</a:t>
            </a:r>
            <a:r>
              <a:rPr lang="ru-RU" i="1" dirty="0" smtClean="0"/>
              <a:t>катерины </a:t>
            </a:r>
            <a:r>
              <a:rPr lang="en-US" i="1" dirty="0" smtClean="0"/>
              <a:t>II</a:t>
            </a:r>
            <a:r>
              <a:rPr lang="ru-RU" i="1" dirty="0" smtClean="0"/>
              <a:t> – это время зарождения  школьного образования на территории  Российской империи, общие принципы которого (общедоступность, общегосударственный охват, классно-урочная система, контроль знаний учащихся и т.д.) сохранятся по сей день. И в </a:t>
            </a:r>
            <a:r>
              <a:rPr lang="ru-RU" i="1" dirty="0"/>
              <a:t>XXI </a:t>
            </a:r>
            <a:r>
              <a:rPr lang="ru-RU" i="1" dirty="0" smtClean="0"/>
              <a:t> </a:t>
            </a:r>
            <a:r>
              <a:rPr lang="ru-RU" i="1" dirty="0"/>
              <a:t>веке информационных технологий, вопрос о том, как обучать новое поколение, какие изменения следует ввести в системе образования, остаются в России </a:t>
            </a:r>
            <a:r>
              <a:rPr lang="ru-RU" i="1" dirty="0" smtClean="0"/>
              <a:t>остро </a:t>
            </a:r>
            <a:r>
              <a:rPr lang="ru-RU" i="1" dirty="0"/>
              <a:t>актуальны. </a:t>
            </a:r>
            <a:r>
              <a:rPr lang="ru-RU" i="1" dirty="0" smtClean="0"/>
              <a:t>Таким образом, </a:t>
            </a:r>
            <a:r>
              <a:rPr lang="ru-RU" b="1" i="1" dirty="0" smtClean="0"/>
              <a:t>изучение </a:t>
            </a:r>
            <a:r>
              <a:rPr lang="ru-RU" b="1" i="1" dirty="0"/>
              <a:t>и анализ исторического опыта</a:t>
            </a:r>
            <a:r>
              <a:rPr lang="ru-RU" i="1" dirty="0"/>
              <a:t> </a:t>
            </a:r>
            <a:r>
              <a:rPr lang="ru-RU" i="1" dirty="0" smtClean="0"/>
              <a:t>школьного образования в России </a:t>
            </a:r>
            <a:r>
              <a:rPr lang="ru-RU" i="1" dirty="0"/>
              <a:t>важны для понимания современных реалий</a:t>
            </a:r>
            <a:r>
              <a:rPr lang="ru-RU" i="1" dirty="0" smtClean="0"/>
              <a:t>.</a:t>
            </a:r>
          </a:p>
          <a:p>
            <a:pPr marL="0" indent="0" algn="just">
              <a:buNone/>
            </a:pPr>
            <a:r>
              <a:rPr lang="ru-RU" i="1" dirty="0" smtClean="0"/>
              <a:t> </a:t>
            </a:r>
          </a:p>
          <a:p>
            <a:pPr marL="0" indent="0" algn="ctr">
              <a:buNone/>
            </a:pPr>
            <a:r>
              <a:rPr lang="ru-RU" b="1" dirty="0" smtClean="0"/>
              <a:t>Данный пример показывает, что, даже изучая далекое прошлое, исследователь  актуализирует тему, проводит параллели с современностью, указывает, что по прошествии времени тема по-прежнему остается злободневной 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Конкретный пример темы и постановки ее актуальности: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6600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08912" cy="1296144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Цель исследовательской работы</a:t>
            </a:r>
            <a:endParaRPr lang="ru-RU" sz="5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395536" y="1916832"/>
            <a:ext cx="8208912" cy="3240360"/>
          </a:xfrm>
        </p:spPr>
        <p:txBody>
          <a:bodyPr>
            <a:noAutofit/>
          </a:bodyPr>
          <a:lstStyle/>
          <a:p>
            <a:r>
              <a:rPr lang="ru-RU" sz="3600" b="1" dirty="0"/>
              <a:t>Цель исследования – конечный результат работы, это именно то, к чему </a:t>
            </a:r>
            <a:r>
              <a:rPr lang="ru-RU" sz="3600" b="1" dirty="0" smtClean="0"/>
              <a:t>стремится автор.</a:t>
            </a:r>
          </a:p>
          <a:p>
            <a:endParaRPr lang="ru-RU" sz="3600" b="1" dirty="0"/>
          </a:p>
          <a:p>
            <a:r>
              <a:rPr lang="ru-RU" sz="3600" b="1" dirty="0"/>
              <a:t>Как правило, </a:t>
            </a:r>
            <a:r>
              <a:rPr lang="ru-RU" sz="3600" b="1" u="sng" dirty="0"/>
              <a:t>цель работы – аналогична названию темы научного исследования</a:t>
            </a:r>
            <a:r>
              <a:rPr lang="ru-RU" sz="36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1726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Тема исследования: </a:t>
            </a:r>
          </a:p>
          <a:p>
            <a:pPr marL="0" indent="0" algn="just">
              <a:buNone/>
            </a:pPr>
            <a:r>
              <a:rPr lang="ru-RU" dirty="0" smtClean="0"/>
              <a:t>«Быт </a:t>
            </a:r>
            <a:r>
              <a:rPr lang="ru-RU" dirty="0"/>
              <a:t>и досуг российского </a:t>
            </a:r>
            <a:r>
              <a:rPr lang="ru-RU" dirty="0" smtClean="0"/>
              <a:t>студенчества в  </a:t>
            </a:r>
            <a:r>
              <a:rPr lang="en-US" dirty="0" smtClean="0"/>
              <a:t>XIX</a:t>
            </a:r>
            <a:r>
              <a:rPr lang="ru-RU" dirty="0" smtClean="0"/>
              <a:t> и </a:t>
            </a:r>
            <a:r>
              <a:rPr lang="en-US" dirty="0" smtClean="0"/>
              <a:t>XXI</a:t>
            </a:r>
            <a:r>
              <a:rPr lang="ru-RU" dirty="0" smtClean="0"/>
              <a:t> в. История </a:t>
            </a:r>
            <a:r>
              <a:rPr lang="ru-RU" dirty="0"/>
              <a:t>и </a:t>
            </a:r>
            <a:r>
              <a:rPr lang="ru-RU" dirty="0" smtClean="0"/>
              <a:t>современность»</a:t>
            </a:r>
            <a:endParaRPr lang="ru-RU" dirty="0"/>
          </a:p>
          <a:p>
            <a:pPr marL="0" indent="0" algn="just">
              <a:buNone/>
            </a:pPr>
            <a:r>
              <a:rPr lang="ru-RU" b="1" dirty="0" smtClean="0"/>
              <a:t>Цель работы: </a:t>
            </a:r>
          </a:p>
          <a:p>
            <a:pPr marL="0" indent="0" algn="just">
              <a:buNone/>
            </a:pPr>
            <a:r>
              <a:rPr lang="ru-RU" dirty="0" smtClean="0"/>
              <a:t>Сравнить </a:t>
            </a:r>
            <a:r>
              <a:rPr lang="ru-RU" dirty="0"/>
              <a:t>повседневную жизнь российских студентов XIX и XXI века, определить ее особенности в рассматриваемых эпохах. </a:t>
            </a: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 smtClean="0"/>
              <a:t>Как видим, цель работы соответствует названию. Автор задался целью изучить, а затем сравнить как жили студенты в царской России и на современном этапе. Это прослеживается и в названии исследования и в постановке его цели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названия темы и ее цели: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089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Цель – всегда одна!</a:t>
            </a:r>
          </a:p>
          <a:p>
            <a:r>
              <a:rPr lang="ru-RU" sz="2800" b="1" dirty="0" smtClean="0"/>
              <a:t>Цель достигается посредством решения нескольких задач.</a:t>
            </a:r>
          </a:p>
          <a:p>
            <a:r>
              <a:rPr lang="ru-RU" sz="2800" b="1" dirty="0"/>
              <a:t>Задачи определяются в соответствии с параграфами. Если членения </a:t>
            </a:r>
            <a:r>
              <a:rPr lang="ru-RU" sz="2800" b="1" dirty="0" smtClean="0"/>
              <a:t>на параграфы </a:t>
            </a:r>
            <a:r>
              <a:rPr lang="ru-RU" sz="2800" b="1" dirty="0"/>
              <a:t>нет, то каждая задача – это отдельное </a:t>
            </a:r>
            <a:r>
              <a:rPr lang="ru-RU" sz="2800" b="1" dirty="0" smtClean="0"/>
              <a:t>исследовательское действие. </a:t>
            </a:r>
            <a:endParaRPr lang="ru-RU" sz="28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ВАЖНО!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21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87220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Как ставить задачи исследования?</a:t>
            </a:r>
            <a:br>
              <a:rPr lang="ru-RU" dirty="0" smtClean="0"/>
            </a:b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Задачи исследования должны быть четко сформулированы, решение каждой из задач должно быть отражено в конкретном параграфе работы</a:t>
            </a:r>
            <a:r>
              <a:rPr lang="ru-RU" sz="31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1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Допустимые формулировки: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- проанализировать..</a:t>
            </a:r>
          </a:p>
          <a:p>
            <a:r>
              <a:rPr lang="ru-RU" dirty="0" smtClean="0"/>
              <a:t>- исследовать…</a:t>
            </a:r>
          </a:p>
          <a:p>
            <a:r>
              <a:rPr lang="ru-RU" dirty="0" smtClean="0"/>
              <a:t>- изучить…</a:t>
            </a:r>
          </a:p>
          <a:p>
            <a:r>
              <a:rPr lang="ru-RU" dirty="0" smtClean="0"/>
              <a:t>- дать характеристику…</a:t>
            </a:r>
          </a:p>
          <a:p>
            <a:r>
              <a:rPr lang="ru-RU" dirty="0" smtClean="0"/>
              <a:t>- проследить…</a:t>
            </a:r>
          </a:p>
          <a:p>
            <a:r>
              <a:rPr lang="ru-RU" dirty="0" smtClean="0"/>
              <a:t>- выявить…</a:t>
            </a:r>
          </a:p>
          <a:p>
            <a:r>
              <a:rPr lang="ru-RU" dirty="0" smtClean="0"/>
              <a:t>- рассмотреть…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4244280" cy="639762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Недопустимые формулировки: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-собрать материал</a:t>
            </a:r>
          </a:p>
          <a:p>
            <a:r>
              <a:rPr lang="ru-RU" dirty="0" smtClean="0"/>
              <a:t>-прочитать статьи и книги</a:t>
            </a:r>
          </a:p>
          <a:p>
            <a:r>
              <a:rPr lang="ru-RU" dirty="0" smtClean="0"/>
              <a:t>-провести интервью</a:t>
            </a:r>
          </a:p>
          <a:p>
            <a:r>
              <a:rPr lang="ru-RU" dirty="0" smtClean="0"/>
              <a:t>-обобщить информацию</a:t>
            </a:r>
          </a:p>
          <a:p>
            <a:r>
              <a:rPr lang="ru-RU" dirty="0" smtClean="0"/>
              <a:t>-познакомиться с биографией</a:t>
            </a:r>
          </a:p>
          <a:p>
            <a:r>
              <a:rPr lang="ru-RU" dirty="0" smtClean="0"/>
              <a:t>-обобщить данные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958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1772816"/>
            <a:ext cx="7452816" cy="475252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Для примера возьмем уже приведенную работу о российском студенчестве. Итак, ее цель: </a:t>
            </a:r>
            <a:r>
              <a:rPr lang="ru-RU" b="1" dirty="0"/>
              <a:t>Сравнить повседневную жизнь российских студентов XIX и XXI века, определить ее особенности в </a:t>
            </a:r>
            <a:r>
              <a:rPr lang="ru-RU" b="1" dirty="0" smtClean="0"/>
              <a:t>рассматриваемые эпохи</a:t>
            </a:r>
            <a:r>
              <a:rPr lang="ru-RU" dirty="0" smtClean="0"/>
              <a:t>. 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Что нужно изучить, чтобы достичь цели? Автор приведенной работы выделил для себя следующие задачи:</a:t>
            </a:r>
          </a:p>
          <a:p>
            <a:pPr marL="0" indent="0" algn="just">
              <a:buNone/>
            </a:pPr>
            <a:endParaRPr lang="ru-RU" dirty="0" smtClean="0"/>
          </a:p>
          <a:p>
            <a:r>
              <a:rPr lang="ru-RU" dirty="0"/>
              <a:t>-рассмотреть и сравнить  </a:t>
            </a:r>
            <a:r>
              <a:rPr lang="ru-RU" b="1" dirty="0"/>
              <a:t>статус</a:t>
            </a:r>
            <a:r>
              <a:rPr lang="ru-RU" dirty="0"/>
              <a:t> студента в изучаемые эпохи;</a:t>
            </a:r>
          </a:p>
          <a:p>
            <a:r>
              <a:rPr lang="ru-RU" dirty="0"/>
              <a:t>-охарактеризовать </a:t>
            </a:r>
            <a:r>
              <a:rPr lang="ru-RU" b="1" dirty="0"/>
              <a:t>учебный процесс </a:t>
            </a:r>
            <a:r>
              <a:rPr lang="ru-RU" dirty="0"/>
              <a:t>студентов в рассматриваемые эпохи; </a:t>
            </a:r>
          </a:p>
          <a:p>
            <a:r>
              <a:rPr lang="ru-RU" dirty="0"/>
              <a:t>-выделить </a:t>
            </a:r>
            <a:r>
              <a:rPr lang="ru-RU" b="1" dirty="0"/>
              <a:t>особенности бытовой жизни </a:t>
            </a:r>
            <a:r>
              <a:rPr lang="ru-RU" dirty="0"/>
              <a:t>студентов в рассматриваемые эпохи;</a:t>
            </a:r>
          </a:p>
          <a:p>
            <a:r>
              <a:rPr lang="ru-RU" dirty="0"/>
              <a:t>-выделить особенности </a:t>
            </a:r>
            <a:r>
              <a:rPr lang="ru-RU" b="1" dirty="0"/>
              <a:t>досуга</a:t>
            </a:r>
            <a:r>
              <a:rPr lang="ru-RU" dirty="0"/>
              <a:t> студентов в рассматриваемые эпохи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Жирным шрифтом выделены те конкретные аспекты студенческой жизни, которые изучает автор. Один аспект – одна задача – один конкретный параграф работы (или глава) – пример содержания работы на следующем слайде. Изучив </a:t>
            </a:r>
            <a:r>
              <a:rPr lang="ru-RU" b="1" dirty="0" smtClean="0"/>
              <a:t>ВСЕ</a:t>
            </a:r>
            <a:r>
              <a:rPr lang="ru-RU" dirty="0" smtClean="0"/>
              <a:t> аспекты, автор реализует свою цель.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Пример формулирования задач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9666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270</TotalTime>
  <Words>962</Words>
  <Application>Microsoft Office PowerPoint</Application>
  <PresentationFormat>Экран (4:3)</PresentationFormat>
  <Paragraphs>119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Исследовательская работа</vt:lpstr>
      <vt:lpstr>Актуальность </vt:lpstr>
      <vt:lpstr>Примеры актуальности:</vt:lpstr>
      <vt:lpstr>Конкретный пример темы и постановки ее актуальности:</vt:lpstr>
      <vt:lpstr>Цель исследовательской работы</vt:lpstr>
      <vt:lpstr>Пример названия темы и ее цели: </vt:lpstr>
      <vt:lpstr>ВАЖНО!</vt:lpstr>
      <vt:lpstr>Как ставить задачи исследования? Задачи исследования должны быть четко сформулированы, решение каждой из задач должно быть отражено в конкретном параграфе работы </vt:lpstr>
      <vt:lpstr>Пример формулирования задач </vt:lpstr>
      <vt:lpstr>Как будет выглядеть содержание работы:</vt:lpstr>
      <vt:lpstr>Предмет и объект исследования</vt:lpstr>
      <vt:lpstr>Пример определения объекта и предмета исследования</vt:lpstr>
      <vt:lpstr>Пример определения объекта и предмета исследования:</vt:lpstr>
      <vt:lpstr>Источниковая база исследования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Исследовательская работа</dc:title>
  <dc:creator>User</dc:creator>
  <cp:lastModifiedBy>User</cp:lastModifiedBy>
  <cp:revision>22</cp:revision>
  <dcterms:created xsi:type="dcterms:W3CDTF">2019-02-15T14:54:33Z</dcterms:created>
  <dcterms:modified xsi:type="dcterms:W3CDTF">2021-03-05T10:17:23Z</dcterms:modified>
</cp:coreProperties>
</file>